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1"/>
  </p:notesMasterIdLst>
  <p:sldIdLst>
    <p:sldId id="305" r:id="rId5"/>
    <p:sldId id="267" r:id="rId6"/>
    <p:sldId id="300" r:id="rId7"/>
    <p:sldId id="302" r:id="rId8"/>
    <p:sldId id="301" r:id="rId9"/>
    <p:sldId id="304" r:id="rId10"/>
    <p:sldId id="303" r:id="rId11"/>
    <p:sldId id="290" r:id="rId12"/>
    <p:sldId id="296" r:id="rId13"/>
    <p:sldId id="259" r:id="rId14"/>
    <p:sldId id="264" r:id="rId15"/>
    <p:sldId id="298" r:id="rId16"/>
    <p:sldId id="272" r:id="rId17"/>
    <p:sldId id="283" r:id="rId18"/>
    <p:sldId id="286" r:id="rId19"/>
    <p:sldId id="260" r:id="rId2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2"/>
      <p:bold r:id="rId23"/>
    </p:embeddedFont>
    <p:embeddedFont>
      <p:font typeface="Arimo Bold" panose="020B0604020202020204" charset="0"/>
      <p:regular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0000800000000000000" pitchFamily="2" charset="0"/>
      <p:regular r:id="rId29"/>
      <p:bold r:id="rId30"/>
    </p:embeddedFont>
    <p:embeddedFont>
      <p:font typeface="Source Code Pro" panose="020B0509030403020204" pitchFamily="49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FE6"/>
    <a:srgbClr val="1961AC"/>
    <a:srgbClr val="32C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C6E03-E79F-485C-0000-820A5109D96F}" v="19" dt="2026-05-11T13:16:4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3" autoAdjust="0"/>
  </p:normalViewPr>
  <p:slideViewPr>
    <p:cSldViewPr snapToGrid="0">
      <p:cViewPr varScale="1">
        <p:scale>
          <a:sx n="137" d="100"/>
          <a:sy n="137" d="100"/>
        </p:scale>
        <p:origin x="86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Mischiatti" userId="S::marta.mischiatti@simatica.it::1f54a72d-1599-4cdf-aa04-6d9f38766d5e" providerId="AD" clId="Web-{421BC29C-9955-6E03-EFC2-1BF3573A5FD2}"/>
    <pc:docChg chg="modSld">
      <pc:chgData name="Marta Mischiatti" userId="S::marta.mischiatti@simatica.it::1f54a72d-1599-4cdf-aa04-6d9f38766d5e" providerId="AD" clId="Web-{421BC29C-9955-6E03-EFC2-1BF3573A5FD2}" dt="2026-04-22T13:04:25.517" v="3" actId="20577"/>
      <pc:docMkLst>
        <pc:docMk/>
      </pc:docMkLst>
      <pc:sldChg chg="modSp">
        <pc:chgData name="Marta Mischiatti" userId="S::marta.mischiatti@simatica.it::1f54a72d-1599-4cdf-aa04-6d9f38766d5e" providerId="AD" clId="Web-{421BC29C-9955-6E03-EFC2-1BF3573A5FD2}" dt="2026-04-22T13:01:54.016" v="2" actId="20577"/>
        <pc:sldMkLst>
          <pc:docMk/>
          <pc:sldMk cId="2880238936" sldId="267"/>
        </pc:sldMkLst>
        <pc:spChg chg="mod">
          <ac:chgData name="Marta Mischiatti" userId="S::marta.mischiatti@simatica.it::1f54a72d-1599-4cdf-aa04-6d9f38766d5e" providerId="AD" clId="Web-{421BC29C-9955-6E03-EFC2-1BF3573A5FD2}" dt="2026-04-22T13:01:54.016" v="2" actId="20577"/>
          <ac:spMkLst>
            <pc:docMk/>
            <pc:sldMk cId="2880238936" sldId="267"/>
            <ac:spMk id="11" creationId="{00000000-0000-0000-0000-000000000000}"/>
          </ac:spMkLst>
        </pc:spChg>
      </pc:sldChg>
      <pc:sldChg chg="modSp">
        <pc:chgData name="Marta Mischiatti" userId="S::marta.mischiatti@simatica.it::1f54a72d-1599-4cdf-aa04-6d9f38766d5e" providerId="AD" clId="Web-{421BC29C-9955-6E03-EFC2-1BF3573A5FD2}" dt="2026-04-22T13:04:25.517" v="3" actId="20577"/>
        <pc:sldMkLst>
          <pc:docMk/>
          <pc:sldMk cId="4076021405" sldId="283"/>
        </pc:sldMkLst>
        <pc:spChg chg="mod">
          <ac:chgData name="Marta Mischiatti" userId="S::marta.mischiatti@simatica.it::1f54a72d-1599-4cdf-aa04-6d9f38766d5e" providerId="AD" clId="Web-{421BC29C-9955-6E03-EFC2-1BF3573A5FD2}" dt="2026-04-22T13:04:25.517" v="3" actId="20577"/>
          <ac:spMkLst>
            <pc:docMk/>
            <pc:sldMk cId="4076021405" sldId="283"/>
            <ac:spMk id="4" creationId="{00000000-0000-0000-0000-000000000000}"/>
          </ac:spMkLst>
        </pc:spChg>
      </pc:sldChg>
    </pc:docChg>
  </pc:docChgLst>
  <pc:docChgLst>
    <pc:chgData name="Marta Mischiatti" userId="S::marta.mischiatti@simatica.it::1f54a72d-1599-4cdf-aa04-6d9f38766d5e" providerId="AD" clId="Web-{A21C6E03-E79F-485C-0000-820A5109D96F}"/>
    <pc:docChg chg="modSld">
      <pc:chgData name="Marta Mischiatti" userId="S::marta.mischiatti@simatica.it::1f54a72d-1599-4cdf-aa04-6d9f38766d5e" providerId="AD" clId="Web-{A21C6E03-E79F-485C-0000-820A5109D96F}" dt="2026-05-11T13:16:38.316" v="8" actId="20577"/>
      <pc:docMkLst>
        <pc:docMk/>
      </pc:docMkLst>
      <pc:sldChg chg="modSp">
        <pc:chgData name="Marta Mischiatti" userId="S::marta.mischiatti@simatica.it::1f54a72d-1599-4cdf-aa04-6d9f38766d5e" providerId="AD" clId="Web-{A21C6E03-E79F-485C-0000-820A5109D96F}" dt="2026-05-11T13:16:38.316" v="8" actId="20577"/>
        <pc:sldMkLst>
          <pc:docMk/>
          <pc:sldMk cId="1062604740" sldId="272"/>
        </pc:sldMkLst>
        <pc:spChg chg="mod">
          <ac:chgData name="Marta Mischiatti" userId="S::marta.mischiatti@simatica.it::1f54a72d-1599-4cdf-aa04-6d9f38766d5e" providerId="AD" clId="Web-{A21C6E03-E79F-485C-0000-820A5109D96F}" dt="2026-05-11T13:16:38.316" v="8" actId="20577"/>
          <ac:spMkLst>
            <pc:docMk/>
            <pc:sldMk cId="1062604740" sldId="272"/>
            <ac:spMk id="10" creationId="{00000000-0000-0000-0000-000000000000}"/>
          </ac:spMkLst>
        </pc:spChg>
      </pc:sldChg>
    </pc:docChg>
  </pc:docChgLst>
  <pc:docChgLst>
    <pc:chgData name="Marta Mischiatti" userId="S::marta.mischiatti@simatica.it::1f54a72d-1599-4cdf-aa04-6d9f38766d5e" providerId="AD" clId="Web-{563A21A4-556C-09A9-D4A0-B7AE6B43E97C}"/>
    <pc:docChg chg="modSld sldOrd">
      <pc:chgData name="Marta Mischiatti" userId="S::marta.mischiatti@simatica.it::1f54a72d-1599-4cdf-aa04-6d9f38766d5e" providerId="AD" clId="Web-{563A21A4-556C-09A9-D4A0-B7AE6B43E97C}" dt="2026-05-05T16:17:41.804" v="45"/>
      <pc:docMkLst>
        <pc:docMk/>
      </pc:docMkLst>
      <pc:sldChg chg="modSp">
        <pc:chgData name="Marta Mischiatti" userId="S::marta.mischiatti@simatica.it::1f54a72d-1599-4cdf-aa04-6d9f38766d5e" providerId="AD" clId="Web-{563A21A4-556C-09A9-D4A0-B7AE6B43E97C}" dt="2026-05-05T16:14:37.676" v="14" actId="20577"/>
        <pc:sldMkLst>
          <pc:docMk/>
          <pc:sldMk cId="0" sldId="259"/>
        </pc:sldMkLst>
        <pc:spChg chg="mod">
          <ac:chgData name="Marta Mischiatti" userId="S::marta.mischiatti@simatica.it::1f54a72d-1599-4cdf-aa04-6d9f38766d5e" providerId="AD" clId="Web-{563A21A4-556C-09A9-D4A0-B7AE6B43E97C}" dt="2026-05-05T16:14:37.676" v="14" actId="20577"/>
          <ac:spMkLst>
            <pc:docMk/>
            <pc:sldMk cId="0" sldId="259"/>
            <ac:spMk id="74" creationId="{00000000-0000-0000-0000-000000000000}"/>
          </ac:spMkLst>
        </pc:spChg>
      </pc:sldChg>
      <pc:sldChg chg="modSp">
        <pc:chgData name="Marta Mischiatti" userId="S::marta.mischiatti@simatica.it::1f54a72d-1599-4cdf-aa04-6d9f38766d5e" providerId="AD" clId="Web-{563A21A4-556C-09A9-D4A0-B7AE6B43E97C}" dt="2026-05-05T16:14:51.832" v="30" actId="20577"/>
        <pc:sldMkLst>
          <pc:docMk/>
          <pc:sldMk cId="0" sldId="264"/>
        </pc:sldMkLst>
        <pc:spChg chg="mod">
          <ac:chgData name="Marta Mischiatti" userId="S::marta.mischiatti@simatica.it::1f54a72d-1599-4cdf-aa04-6d9f38766d5e" providerId="AD" clId="Web-{563A21A4-556C-09A9-D4A0-B7AE6B43E97C}" dt="2026-05-05T16:14:51.832" v="30" actId="20577"/>
          <ac:spMkLst>
            <pc:docMk/>
            <pc:sldMk cId="0" sldId="264"/>
            <ac:spMk id="4" creationId="{9B21E386-BEA9-4E89-8915-7A3C0E3F0AC2}"/>
          </ac:spMkLst>
        </pc:spChg>
      </pc:sldChg>
      <pc:sldChg chg="ord">
        <pc:chgData name="Marta Mischiatti" userId="S::marta.mischiatti@simatica.it::1f54a72d-1599-4cdf-aa04-6d9f38766d5e" providerId="AD" clId="Web-{563A21A4-556C-09A9-D4A0-B7AE6B43E97C}" dt="2026-05-05T16:16:08.412" v="38"/>
        <pc:sldMkLst>
          <pc:docMk/>
          <pc:sldMk cId="1062604740" sldId="272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7:41.804" v="45"/>
        <pc:sldMkLst>
          <pc:docMk/>
          <pc:sldMk cId="3505583174" sldId="290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5:58.349" v="37"/>
        <pc:sldMkLst>
          <pc:docMk/>
          <pc:sldMk cId="4191372550" sldId="296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5:18.458" v="34"/>
        <pc:sldMkLst>
          <pc:docMk/>
          <pc:sldMk cId="1790513173" sldId="298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5:33.692" v="35"/>
        <pc:sldMkLst>
          <pc:docMk/>
          <pc:sldMk cId="578747177" sldId="300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6:26.834" v="40"/>
        <pc:sldMkLst>
          <pc:docMk/>
          <pc:sldMk cId="2299337318" sldId="301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6:24.177" v="39"/>
        <pc:sldMkLst>
          <pc:docMk/>
          <pc:sldMk cId="1365135626" sldId="302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7:08.709" v="44"/>
        <pc:sldMkLst>
          <pc:docMk/>
          <pc:sldMk cId="1192078746" sldId="303"/>
        </pc:sldMkLst>
      </pc:sldChg>
      <pc:sldChg chg="ord">
        <pc:chgData name="Marta Mischiatti" userId="S::marta.mischiatti@simatica.it::1f54a72d-1599-4cdf-aa04-6d9f38766d5e" providerId="AD" clId="Web-{563A21A4-556C-09A9-D4A0-B7AE6B43E97C}" dt="2026-05-05T16:16:52.850" v="43"/>
        <pc:sldMkLst>
          <pc:docMk/>
          <pc:sldMk cId="3566071780" sldId="304"/>
        </pc:sldMkLst>
      </pc:sldChg>
    </pc:docChg>
  </pc:docChgLst>
  <pc:docChgLst>
    <pc:chgData name="Marta Mischiatti" userId="S::marta.mischiatti@simatica.it::1f54a72d-1599-4cdf-aa04-6d9f38766d5e" providerId="AD" clId="Web-{435AC432-2242-33FE-F66F-58B54D2E74D2}"/>
    <pc:docChg chg="modSld">
      <pc:chgData name="Marta Mischiatti" userId="S::marta.mischiatti@simatica.it::1f54a72d-1599-4cdf-aa04-6d9f38766d5e" providerId="AD" clId="Web-{435AC432-2242-33FE-F66F-58B54D2E74D2}" dt="2026-05-06T08:43:16.307" v="2" actId="20577"/>
      <pc:docMkLst>
        <pc:docMk/>
      </pc:docMkLst>
      <pc:sldChg chg="modSp">
        <pc:chgData name="Marta Mischiatti" userId="S::marta.mischiatti@simatica.it::1f54a72d-1599-4cdf-aa04-6d9f38766d5e" providerId="AD" clId="Web-{435AC432-2242-33FE-F66F-58B54D2E74D2}" dt="2026-05-06T08:43:05.086" v="1" actId="20577"/>
        <pc:sldMkLst>
          <pc:docMk/>
          <pc:sldMk cId="0" sldId="259"/>
        </pc:sldMkLst>
        <pc:spChg chg="mod">
          <ac:chgData name="Marta Mischiatti" userId="S::marta.mischiatti@simatica.it::1f54a72d-1599-4cdf-aa04-6d9f38766d5e" providerId="AD" clId="Web-{435AC432-2242-33FE-F66F-58B54D2E74D2}" dt="2026-05-06T08:43:05.086" v="1" actId="20577"/>
          <ac:spMkLst>
            <pc:docMk/>
            <pc:sldMk cId="0" sldId="259"/>
            <ac:spMk id="74" creationId="{00000000-0000-0000-0000-000000000000}"/>
          </ac:spMkLst>
        </pc:spChg>
      </pc:sldChg>
      <pc:sldChg chg="modSp">
        <pc:chgData name="Marta Mischiatti" userId="S::marta.mischiatti@simatica.it::1f54a72d-1599-4cdf-aa04-6d9f38766d5e" providerId="AD" clId="Web-{435AC432-2242-33FE-F66F-58B54D2E74D2}" dt="2026-05-06T08:43:16.307" v="2" actId="20577"/>
        <pc:sldMkLst>
          <pc:docMk/>
          <pc:sldMk cId="0" sldId="264"/>
        </pc:sldMkLst>
        <pc:spChg chg="mod">
          <ac:chgData name="Marta Mischiatti" userId="S::marta.mischiatti@simatica.it::1f54a72d-1599-4cdf-aa04-6d9f38766d5e" providerId="AD" clId="Web-{435AC432-2242-33FE-F66F-58B54D2E74D2}" dt="2026-05-06T08:43:16.307" v="2" actId="20577"/>
          <ac:spMkLst>
            <pc:docMk/>
            <pc:sldMk cId="0" sldId="264"/>
            <ac:spMk id="4" creationId="{9B21E386-BEA9-4E89-8915-7A3C0E3F0A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2F6C9-C197-4A92-A963-4779D4439C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02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92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59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59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59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59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59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45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90800" y="1200150"/>
            <a:ext cx="3962400" cy="3124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747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0" y="205222"/>
            <a:ext cx="8225280" cy="85653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C6DC5-2D6E-424B-8C65-14DE6F15DF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443155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7" r:id="rId5"/>
    <p:sldLayoutId id="2147483658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di.simatica.it/iscriviti-simatica" TargetMode="External"/><Relationship Id="rId2" Type="http://schemas.openxmlformats.org/officeDocument/2006/relationships/hyperlink" Target="https://bandi.simatica.i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bandi.simatica.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1480" y="319083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1480" y="4819198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3942331" y="319083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3942331" y="4819198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361536" y="874513"/>
            <a:ext cx="2062163" cy="504825"/>
            <a:chOff x="0" y="0"/>
            <a:chExt cx="5499100" cy="1346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99100" cy="1346200"/>
            </a:xfrm>
            <a:custGeom>
              <a:avLst/>
              <a:gdLst/>
              <a:ahLst/>
              <a:cxnLst/>
              <a:rect l="l" t="t" r="r" b="b"/>
              <a:pathLst>
                <a:path w="5499100" h="1346200">
                  <a:moveTo>
                    <a:pt x="0" y="0"/>
                  </a:moveTo>
                  <a:lnTo>
                    <a:pt x="5499100" y="0"/>
                  </a:lnTo>
                  <a:lnTo>
                    <a:pt x="5499100" y="1346200"/>
                  </a:lnTo>
                  <a:lnTo>
                    <a:pt x="0" y="134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355" b="-8355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5599624" y="1090308"/>
            <a:ext cx="2942782" cy="2954293"/>
          </a:xfrm>
          <a:custGeom>
            <a:avLst/>
            <a:gdLst/>
            <a:ahLst/>
            <a:cxnLst/>
            <a:rect l="l" t="t" r="r" b="b"/>
            <a:pathLst>
              <a:path w="5885564" h="5908586">
                <a:moveTo>
                  <a:pt x="0" y="0"/>
                </a:moveTo>
                <a:lnTo>
                  <a:pt x="5885565" y="0"/>
                </a:lnTo>
                <a:lnTo>
                  <a:pt x="5885565" y="5908586"/>
                </a:lnTo>
                <a:lnTo>
                  <a:pt x="0" y="59085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473833" y="1712319"/>
            <a:ext cx="331631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2"/>
              </a:lnSpc>
            </a:pPr>
            <a:r>
              <a:rPr lang="en-US" sz="4005" b="1" dirty="0">
                <a:latin typeface="Montserrat Bold"/>
                <a:ea typeface="Montserrat Bold"/>
                <a:cs typeface="Montserrat Bold"/>
                <a:sym typeface="Montserrat Bold"/>
              </a:rPr>
              <a:t>Portale </a:t>
            </a:r>
            <a:r>
              <a:rPr lang="en-US" sz="4005" b="1" dirty="0" err="1">
                <a:latin typeface="Montserrat Bold"/>
                <a:ea typeface="Montserrat Bold"/>
                <a:cs typeface="Montserrat Bold"/>
                <a:sym typeface="Montserrat Bold"/>
              </a:rPr>
              <a:t>bandi</a:t>
            </a:r>
            <a:r>
              <a:rPr lang="en-US" sz="4005" b="1"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005" b="1" dirty="0" err="1">
                <a:latin typeface="Montserrat Bold"/>
                <a:ea typeface="Montserrat Bold"/>
                <a:cs typeface="Montserrat Bold"/>
                <a:sym typeface="Montserrat Bold"/>
              </a:rPr>
              <a:t>Simatica</a:t>
            </a:r>
            <a:endParaRPr lang="en-US" sz="4005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31"/>
              </a:lnSpc>
            </a:pPr>
            <a:endParaRPr lang="en-US" sz="4005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25"/>
              </a:lnSpc>
            </a:pPr>
            <a:r>
              <a:rPr lang="en-US" sz="1495" spc="14" dirty="0">
                <a:latin typeface="Montserrat"/>
                <a:ea typeface="Montserrat"/>
                <a:cs typeface="Montserrat"/>
                <a:sym typeface="Montserrat"/>
              </a:rPr>
              <a:t>Linee </a:t>
            </a:r>
            <a:r>
              <a:rPr lang="en-US" sz="1495" spc="14" dirty="0" err="1">
                <a:latin typeface="Montserrat"/>
                <a:ea typeface="Montserrat"/>
                <a:cs typeface="Montserrat"/>
                <a:sym typeface="Montserrat"/>
              </a:rPr>
              <a:t>guida</a:t>
            </a:r>
            <a:r>
              <a:rPr lang="en-US" sz="1495" spc="14" dirty="0">
                <a:latin typeface="Montserrat"/>
                <a:ea typeface="Montserrat"/>
                <a:cs typeface="Montserrat"/>
                <a:sym typeface="Montserrat"/>
              </a:rPr>
              <a:t> per </a:t>
            </a:r>
            <a:r>
              <a:rPr lang="en-US" sz="1495" spc="14" dirty="0" err="1">
                <a:latin typeface="Montserrat"/>
                <a:ea typeface="Montserrat"/>
                <a:cs typeface="Montserrat"/>
                <a:sym typeface="Montserrat"/>
              </a:rPr>
              <a:t>l’iscrizione</a:t>
            </a:r>
            <a:r>
              <a:rPr lang="en-US" sz="1495" spc="14" dirty="0"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1495" spc="14" dirty="0" err="1">
                <a:latin typeface="Montserrat"/>
                <a:ea typeface="Montserrat"/>
                <a:cs typeface="Montserrat"/>
                <a:sym typeface="Montserrat"/>
              </a:rPr>
              <a:t>l’utilizzo</a:t>
            </a:r>
            <a:r>
              <a:rPr lang="en-US" sz="1495" spc="14" dirty="0">
                <a:latin typeface="Montserrat"/>
                <a:ea typeface="Montserrat"/>
                <a:cs typeface="Montserrat"/>
                <a:sym typeface="Montserrat"/>
              </a:rPr>
              <a:t> del Portale https://bandi.simatica.it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1475" y="4424768"/>
            <a:ext cx="2455590" cy="17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0"/>
              </a:lnSpc>
            </a:pPr>
            <a:r>
              <a:rPr lang="en-US" sz="1064" b="1" spc="298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https://bandi.simatica.it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68792" y="441468"/>
            <a:ext cx="7921615" cy="871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00B0F0"/>
                </a:solidFill>
              </a:rPr>
              <a:t>Abbonamento base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2549400" y="1312527"/>
            <a:ext cx="4045200" cy="401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b="1"/>
              <a:t>€ 9,90 + IVA/mese</a:t>
            </a:r>
          </a:p>
          <a:p>
            <a:pPr marL="0" indent="0"/>
            <a:r>
              <a:rPr lang="it-IT" b="1"/>
              <a:t>Fatturazione annuale</a:t>
            </a:r>
            <a:endParaRPr lang="it-IT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34395" y="1982642"/>
            <a:ext cx="4990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2DAFE6"/>
                </a:solidFill>
              </a:rPr>
              <a:t>Servizi inclusi</a:t>
            </a:r>
          </a:p>
          <a:p>
            <a:endParaRPr lang="it-IT" i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Profilazione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regione e settore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Ricezione mail 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alert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informative sui bandi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Anteprima del bando</a:t>
            </a: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Aggiunta bandi tra 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«preferiti»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Possibilità di richiedere una Consulenza al team di Simatica</a:t>
            </a:r>
            <a:endParaRPr lang="it-IT" i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D873585-FACE-D70B-0BE1-FB2404F67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43970" y="441050"/>
            <a:ext cx="8600030" cy="6831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dirty="0">
                <a:solidFill>
                  <a:srgbClr val="00B0F0"/>
                </a:solidFill>
              </a:rPr>
              <a:t>Abbonamento premium</a:t>
            </a:r>
            <a:endParaRPr sz="4800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21384" y="2112484"/>
            <a:ext cx="45985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00B0F0"/>
                </a:solidFill>
              </a:rPr>
              <a:t>Servizi Inclusi</a:t>
            </a:r>
          </a:p>
          <a:p>
            <a:endParaRPr lang="it-IT" i="1" dirty="0">
              <a:solidFill>
                <a:srgbClr val="00B0F0"/>
              </a:solidFill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servizi compresi nell’abbonamento 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Scheda di sintesi descrittiva per ogni bando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Possibilità di scaricare schede di sintesi in formato PDF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Google Shape;74;p16">
            <a:extLst>
              <a:ext uri="{FF2B5EF4-FFF2-40B4-BE49-F238E27FC236}">
                <a16:creationId xmlns:a16="http://schemas.microsoft.com/office/drawing/2014/main" id="{9B21E386-BEA9-4E89-8915-7A3C0E3F0A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39414" y="1178329"/>
            <a:ext cx="4045200" cy="401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b="1"/>
              <a:t>€ 14,90 + IVA/mese</a:t>
            </a:r>
          </a:p>
          <a:p>
            <a:pPr marL="0" indent="0"/>
            <a:r>
              <a:rPr lang="it-IT" b="1"/>
              <a:t>Fatturazione </a:t>
            </a:r>
            <a:r>
              <a:rPr lang="it-IT" b="1" err="1"/>
              <a:t>annual</a:t>
            </a:r>
            <a:r>
              <a:rPr lang="it-IT" b="1"/>
              <a:t>e</a:t>
            </a:r>
            <a:endParaRPr lang="it-IT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3CB12B-7B04-DB60-467C-279D1CF91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/>
              <a:t>C</a:t>
            </a:r>
            <a:r>
              <a:rPr lang="it" dirty="0"/>
              <a:t>ome registrarsi al portale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51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5742927" y="684297"/>
            <a:ext cx="3401073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1)Collegarsi alla pagina </a:t>
            </a:r>
            <a:r>
              <a:rPr lang="it-IT" altLang="it-IT" dirty="0">
                <a:solidFill>
                  <a:srgbClr val="2DAF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https://bandi.simatica.it</a:t>
            </a:r>
            <a:r>
              <a:rPr lang="it-IT" altLang="it-IT" dirty="0">
                <a:solidFill>
                  <a:srgbClr val="2DAF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2)Cliccare su </a:t>
            </a:r>
            <a:r>
              <a:rPr lang="it-IT" altLang="it-IT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Iscriviti</a:t>
            </a:r>
          </a:p>
          <a:p>
            <a:pPr algn="ctr"/>
            <a:r>
              <a:rPr lang="it-IT" altLang="it-IT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Oppure</a:t>
            </a:r>
          </a:p>
          <a:p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Cliccare direttamente su </a:t>
            </a:r>
            <a:r>
              <a:rPr lang="it-IT" altLang="it-IT" dirty="0">
                <a:solidFill>
                  <a:srgbClr val="2DAF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https://bandi.simatica.it/iscriviti-simatica</a:t>
            </a:r>
            <a:r>
              <a:rPr lang="it-IT" altLang="it-IT" dirty="0">
                <a:solidFill>
                  <a:srgbClr val="2DAF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6014641" y="3450171"/>
            <a:ext cx="2857643" cy="738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it-IT" altLang="it-IT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3)Selezionare l’abbonamento Base o Premium a seconda delle proprie </a:t>
            </a:r>
            <a:r>
              <a:rPr lang="it-IT" altLang="it-IT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esigente </a:t>
            </a:r>
            <a:r>
              <a:rPr lang="it-IT" altLang="it-IT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MODIFICARE IMPORTI</a:t>
            </a:r>
            <a:endParaRPr lang="it-IT" altLang="it-IT" b="1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2 7"/>
          <p:cNvCxnSpPr>
            <a:cxnSpLocks noChangeShapeType="1"/>
          </p:cNvCxnSpPr>
          <p:nvPr/>
        </p:nvCxnSpPr>
        <p:spPr bwMode="auto">
          <a:xfrm flipH="1">
            <a:off x="3533775" y="3407087"/>
            <a:ext cx="1433790" cy="679138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88302FAD-B5CA-87DB-27B8-48B50BB61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75" y="206137"/>
            <a:ext cx="5210175" cy="2341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Connettore 2 7"/>
          <p:cNvCxnSpPr>
            <a:cxnSpLocks noChangeShapeType="1"/>
          </p:cNvCxnSpPr>
          <p:nvPr/>
        </p:nvCxnSpPr>
        <p:spPr bwMode="auto">
          <a:xfrm flipH="1">
            <a:off x="3664857" y="1057275"/>
            <a:ext cx="2010229" cy="1163411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E9D15317-9FA0-3B77-F74F-CBE94234A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17" y="2571750"/>
            <a:ext cx="5878285" cy="2446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Connettore 2 7">
            <a:extLst>
              <a:ext uri="{FF2B5EF4-FFF2-40B4-BE49-F238E27FC236}">
                <a16:creationId xmlns:a16="http://schemas.microsoft.com/office/drawing/2014/main" id="{D1A8E540-D786-8A27-6BE3-1B523A8AE7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32838" y="3631426"/>
            <a:ext cx="3581803" cy="805863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ttore 2 7">
            <a:extLst>
              <a:ext uri="{FF2B5EF4-FFF2-40B4-BE49-F238E27FC236}">
                <a16:creationId xmlns:a16="http://schemas.microsoft.com/office/drawing/2014/main" id="{BB081606-E03B-3D08-9A03-923D5B8E70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22371" y="4061666"/>
            <a:ext cx="1181102" cy="527017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81956898-C716-1393-805A-1E9CAFE8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65" y="79386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0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2 7"/>
          <p:cNvCxnSpPr>
            <a:cxnSpLocks noChangeShapeType="1"/>
          </p:cNvCxnSpPr>
          <p:nvPr/>
        </p:nvCxnSpPr>
        <p:spPr bwMode="auto">
          <a:xfrm flipH="1">
            <a:off x="4057650" y="1818377"/>
            <a:ext cx="2415924" cy="373359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ttore 2 7"/>
          <p:cNvCxnSpPr>
            <a:cxnSpLocks noChangeShapeType="1"/>
          </p:cNvCxnSpPr>
          <p:nvPr/>
        </p:nvCxnSpPr>
        <p:spPr bwMode="auto">
          <a:xfrm flipH="1">
            <a:off x="3936399" y="2631831"/>
            <a:ext cx="2537176" cy="22581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asellaDiTesto 3"/>
          <p:cNvSpPr txBox="1"/>
          <p:nvPr/>
        </p:nvSpPr>
        <p:spPr>
          <a:xfrm>
            <a:off x="6596743" y="2068179"/>
            <a:ext cx="222794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Compila il form e clicca su «avanti» per proseguire con il checkout </a:t>
            </a: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latin typeface="Calibri"/>
                <a:ea typeface="Calibri"/>
                <a:cs typeface="Calibri"/>
              </a:rPr>
              <a:t>Potrei pagare con Carta di credito o </a:t>
            </a:r>
            <a:r>
              <a:rPr lang="it-IT" b="1" dirty="0" err="1">
                <a:latin typeface="Calibri"/>
                <a:ea typeface="Calibri"/>
                <a:cs typeface="Calibri"/>
              </a:rPr>
              <a:t>Paypal</a:t>
            </a:r>
            <a:endParaRPr lang="it-IT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0089B11-293B-27CA-8AD2-9EAF1DA2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337"/>
            <a:ext cx="6473574" cy="32840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39EE8A-DB64-B8A0-A134-9DB355F70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8" y="3757776"/>
            <a:ext cx="4804229" cy="713499"/>
          </a:xfrm>
          <a:prstGeom prst="rect">
            <a:avLst/>
          </a:prstGeom>
        </p:spPr>
      </p:pic>
      <p:cxnSp>
        <p:nvCxnSpPr>
          <p:cNvPr id="12" name="Connettore 2 7">
            <a:extLst>
              <a:ext uri="{FF2B5EF4-FFF2-40B4-BE49-F238E27FC236}">
                <a16:creationId xmlns:a16="http://schemas.microsoft.com/office/drawing/2014/main" id="{24D9E504-C335-D4EA-F2B3-F797E568DB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60286" y="2857643"/>
            <a:ext cx="4974872" cy="1118886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A7885E91-AC44-57CE-D606-2A85F157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65" y="86636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2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0975" y="2125556"/>
            <a:ext cx="2381250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Dopo aver completato il pagamento la tua utenza sarà subito attiva! Clicca sul pulsante ed inizia a navigare sul Portale!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4E3639E-4C9A-42E2-6508-D6D59907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78" y="1618644"/>
            <a:ext cx="5931180" cy="2352652"/>
          </a:xfrm>
          <a:prstGeom prst="rect">
            <a:avLst/>
          </a:prstGeom>
        </p:spPr>
      </p:pic>
      <p:cxnSp>
        <p:nvCxnSpPr>
          <p:cNvPr id="7" name="Connettore 2 7"/>
          <p:cNvCxnSpPr>
            <a:cxnSpLocks noChangeShapeType="1"/>
          </p:cNvCxnSpPr>
          <p:nvPr/>
        </p:nvCxnSpPr>
        <p:spPr bwMode="auto">
          <a:xfrm>
            <a:off x="2562225" y="2867026"/>
            <a:ext cx="2249261" cy="608637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AC6A1AD4-3EFC-BC0C-8962-A191DB7C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9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1480" y="319083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1480" y="4819203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3942331" y="319083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70"/>
                </a:lnTo>
                <a:lnTo>
                  <a:pt x="0" y="190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3942331" y="4819203"/>
            <a:ext cx="628698" cy="9535"/>
          </a:xfrm>
          <a:custGeom>
            <a:avLst/>
            <a:gdLst/>
            <a:ahLst/>
            <a:cxnLst/>
            <a:rect l="l" t="t" r="r" b="b"/>
            <a:pathLst>
              <a:path w="1257395" h="19069">
                <a:moveTo>
                  <a:pt x="0" y="0"/>
                </a:moveTo>
                <a:lnTo>
                  <a:pt x="1257395" y="0"/>
                </a:lnTo>
                <a:lnTo>
                  <a:pt x="1257395" y="19069"/>
                </a:lnTo>
                <a:lnTo>
                  <a:pt x="0" y="19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5378225" y="858884"/>
            <a:ext cx="3225589" cy="3231823"/>
          </a:xfrm>
          <a:custGeom>
            <a:avLst/>
            <a:gdLst/>
            <a:ahLst/>
            <a:cxnLst/>
            <a:rect l="l" t="t" r="r" b="b"/>
            <a:pathLst>
              <a:path w="6451178" h="6463646">
                <a:moveTo>
                  <a:pt x="0" y="0"/>
                </a:moveTo>
                <a:lnTo>
                  <a:pt x="6451178" y="0"/>
                </a:lnTo>
                <a:lnTo>
                  <a:pt x="6451178" y="6463646"/>
                </a:lnTo>
                <a:lnTo>
                  <a:pt x="0" y="64636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371475" y="1588470"/>
            <a:ext cx="4026861" cy="193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6"/>
              </a:lnSpc>
            </a:pPr>
            <a:r>
              <a:rPr lang="en-US" sz="3378" b="1" dirty="0">
                <a:latin typeface="Montserrat Bold"/>
                <a:ea typeface="Montserrat Bold"/>
                <a:cs typeface="Montserrat Bold"/>
                <a:sym typeface="Montserrat Bold"/>
              </a:rPr>
              <a:t>INIZIA A RICEVERE LE INFORMATIVE SUI BANDI DI TUO INTERESSE!</a:t>
            </a:r>
          </a:p>
          <a:p>
            <a:pPr>
              <a:lnSpc>
                <a:spcPts val="2661"/>
              </a:lnSpc>
            </a:pPr>
            <a:r>
              <a:rPr lang="en-US" sz="1064" b="1" spc="298" dirty="0">
                <a:solidFill>
                  <a:srgbClr val="317CB8"/>
                </a:solidFill>
                <a:latin typeface="Arimo Bold"/>
                <a:ea typeface="Arimo Bold"/>
                <a:cs typeface="Arimo Bold"/>
                <a:sym typeface="Arimo Bold"/>
              </a:rPr>
              <a:t>https://bandi.simatica.it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1475" y="794630"/>
            <a:ext cx="2062163" cy="504825"/>
            <a:chOff x="0" y="0"/>
            <a:chExt cx="5499100" cy="1346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99100" cy="1346200"/>
            </a:xfrm>
            <a:custGeom>
              <a:avLst/>
              <a:gdLst/>
              <a:ahLst/>
              <a:cxnLst/>
              <a:rect l="l" t="t" r="r" b="b"/>
              <a:pathLst>
                <a:path w="5499100" h="1346200">
                  <a:moveTo>
                    <a:pt x="0" y="0"/>
                  </a:moveTo>
                  <a:lnTo>
                    <a:pt x="5499100" y="0"/>
                  </a:lnTo>
                  <a:lnTo>
                    <a:pt x="5499100" y="1346200"/>
                  </a:lnTo>
                  <a:lnTo>
                    <a:pt x="0" y="134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8355" b="-8355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161"/>
            <a:ext cx="4806020" cy="31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806020" y="1525161"/>
            <a:ext cx="3952499" cy="22852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3995" indent="-213995">
              <a:buFont typeface="Wingdings" panose="05000000000000000000" pitchFamily="2" charset="2"/>
              <a:buChar char="ü"/>
            </a:pPr>
            <a:r>
              <a:rPr lang="it-IT" sz="1200" dirty="0">
                <a:latin typeface="Calibri"/>
                <a:ea typeface="Calibri"/>
                <a:cs typeface="Calibri"/>
              </a:rPr>
              <a:t>Registrazione tramite utenza Base</a:t>
            </a:r>
            <a:r>
              <a:rPr lang="it-IT" sz="1200" i="1" dirty="0">
                <a:latin typeface="Calibri"/>
                <a:ea typeface="Calibri"/>
                <a:cs typeface="Calibri"/>
              </a:rPr>
              <a:t> </a:t>
            </a:r>
            <a:r>
              <a:rPr lang="it-IT" sz="1200" dirty="0">
                <a:latin typeface="Calibri"/>
                <a:ea typeface="Calibri"/>
                <a:cs typeface="Calibri"/>
              </a:rPr>
              <a:t>o</a:t>
            </a:r>
            <a:r>
              <a:rPr lang="it-IT" sz="1200" i="1" dirty="0">
                <a:latin typeface="Calibri"/>
                <a:ea typeface="Calibri"/>
                <a:cs typeface="Calibri"/>
              </a:rPr>
              <a:t> </a:t>
            </a:r>
            <a:r>
              <a:rPr lang="it-IT" sz="1200" dirty="0">
                <a:latin typeface="Calibri"/>
                <a:ea typeface="Calibri"/>
                <a:cs typeface="Calibri"/>
              </a:rPr>
              <a:t>Premium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Profilazione per Provincia, Settore e tipologia di attività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Ricerca e consultazione dei bandi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3995" indent="-213995">
              <a:buFont typeface="Wingdings" panose="05000000000000000000" pitchFamily="2" charset="2"/>
              <a:buChar char="ü"/>
            </a:pPr>
            <a:r>
              <a:rPr lang="it-IT" sz="1200" dirty="0">
                <a:latin typeface="Calibri"/>
                <a:ea typeface="Calibri"/>
                <a:cs typeface="Calibri"/>
              </a:rPr>
              <a:t>Ricezione alert informativi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Possibilità di scaricare schede PDF dei bandi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3995" indent="-213995">
              <a:buFont typeface="Wingdings" panose="05000000000000000000" pitchFamily="2" charset="2"/>
              <a:buChar char="ü"/>
            </a:pPr>
            <a:r>
              <a:rPr lang="it-IT" sz="1200" dirty="0">
                <a:latin typeface="Calibri"/>
                <a:ea typeface="Calibri"/>
                <a:cs typeface="Calibri"/>
              </a:rPr>
              <a:t>Richiesta di consulenza al team di Simatica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050" dirty="0"/>
          </a:p>
        </p:txBody>
      </p:sp>
      <p:sp>
        <p:nvSpPr>
          <p:cNvPr id="6" name="Titolo 4"/>
          <p:cNvSpPr txBox="1">
            <a:spLocks/>
          </p:cNvSpPr>
          <p:nvPr/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4200" b="1" dirty="0">
                <a:solidFill>
                  <a:srgbClr val="2DAFE6"/>
                </a:solidFill>
                <a:latin typeface="Amatic SC"/>
                <a:ea typeface="Calibri" panose="020F0502020204030204" pitchFamily="34" charset="0"/>
                <a:cs typeface="Amatic SC"/>
              </a:rPr>
              <a:t>Cosa offre il </a:t>
            </a:r>
            <a:r>
              <a:rPr lang="it-IT" sz="4200" b="1" dirty="0">
                <a:solidFill>
                  <a:srgbClr val="2DAFE6"/>
                </a:solidFill>
                <a:latin typeface="Amatic SC"/>
                <a:ea typeface="Calibri" panose="020F0502020204030204" pitchFamily="34" charset="0"/>
                <a:cs typeface="Amatic SC"/>
                <a:sym typeface="Amatic SC"/>
              </a:rPr>
              <a:t>portale  </a:t>
            </a:r>
            <a:r>
              <a:rPr lang="it-IT" sz="2400" b="1" dirty="0">
                <a:solidFill>
                  <a:srgbClr val="2DAFE6"/>
                </a:solidFill>
                <a:latin typeface="Amatic SC"/>
                <a:ea typeface="Calibri" panose="020F0502020204030204" pitchFamily="34" charset="0"/>
                <a:cs typeface="Amatic SC"/>
                <a:sym typeface="Amatic S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https://bandi.simatica.it</a:t>
            </a:r>
            <a:r>
              <a:rPr lang="it-IT" sz="2400" b="1" dirty="0">
                <a:solidFill>
                  <a:srgbClr val="2DAFE6"/>
                </a:solidFill>
                <a:latin typeface="Amatic SC"/>
                <a:ea typeface="Calibri" panose="020F0502020204030204" pitchFamily="34" charset="0"/>
                <a:cs typeface="Amatic SC"/>
                <a:sym typeface="Amatic SC"/>
              </a:rPr>
              <a:t> </a:t>
            </a:r>
            <a:endParaRPr lang="it-IT" sz="1000" dirty="0">
              <a:solidFill>
                <a:srgbClr val="2DAFE6"/>
              </a:solidFill>
              <a:latin typeface="Amatic SC"/>
              <a:ea typeface="Calibri" panose="020F0502020204030204" pitchFamily="34" charset="0"/>
              <a:cs typeface="Amatic SC"/>
              <a:sym typeface="Amatic SC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513832-1958-84B0-270F-60DFA9BA2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81" y="1740211"/>
            <a:ext cx="4001670" cy="1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-IT" dirty="0"/>
              <a:t>COME RICERCARE I BANDI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74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52F49-B7C9-8313-0A75-A8275033E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12383AF5-DAB2-C2DF-2B83-A776BBE6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4F7146-F158-EFBA-3B0C-0C021214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617" y="1289171"/>
            <a:ext cx="6009997" cy="2707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8584AE-4F0A-4146-3383-13B8E1CB013A}"/>
              </a:ext>
            </a:extLst>
          </p:cNvPr>
          <p:cNvSpPr txBox="1"/>
          <p:nvPr/>
        </p:nvSpPr>
        <p:spPr>
          <a:xfrm>
            <a:off x="266783" y="1650380"/>
            <a:ext cx="2079005" cy="19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Potrai consultare i dettagli del bando cliccando sul pulsante «Visualizza bando» e vedere i contenuti a seconda della tipologia di abbonamento sottoscritto!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100" dirty="0"/>
          </a:p>
        </p:txBody>
      </p:sp>
      <p:cxnSp>
        <p:nvCxnSpPr>
          <p:cNvPr id="7" name="Connettore 2 7">
            <a:extLst>
              <a:ext uri="{FF2B5EF4-FFF2-40B4-BE49-F238E27FC236}">
                <a16:creationId xmlns:a16="http://schemas.microsoft.com/office/drawing/2014/main" id="{EA2E441C-6686-FD84-1745-D58AB44A4E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9144" y="1950990"/>
            <a:ext cx="2776339" cy="1349771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513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50E86-6E8A-1C1E-02AF-7D20251CA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395B10B-D372-2635-ADA7-17E252B57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CE3E60B-E3A6-D822-005B-2567D982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45" y="789717"/>
            <a:ext cx="6009997" cy="2707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A5DEC2-B5E5-CEA6-2B52-5F9D3D05B122}"/>
              </a:ext>
            </a:extLst>
          </p:cNvPr>
          <p:cNvSpPr txBox="1"/>
          <p:nvPr/>
        </p:nvSpPr>
        <p:spPr>
          <a:xfrm>
            <a:off x="266783" y="789717"/>
            <a:ext cx="2079005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bandi saranno già filtrati per il tuo profilo e potrai affinare la ricerca inserendo le spese che vuoi finanziare e la tipologia di contributo che stai cercando</a:t>
            </a:r>
            <a:endParaRPr lang="it-IT" sz="11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04538F-BDE5-B7AF-2791-5211D56EB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690" y="2236592"/>
            <a:ext cx="1207953" cy="2810265"/>
          </a:xfrm>
          <a:prstGeom prst="rect">
            <a:avLst/>
          </a:prstGeom>
        </p:spPr>
      </p:pic>
      <p:cxnSp>
        <p:nvCxnSpPr>
          <p:cNvPr id="7" name="Connettore 2 7">
            <a:extLst>
              <a:ext uri="{FF2B5EF4-FFF2-40B4-BE49-F238E27FC236}">
                <a16:creationId xmlns:a16="http://schemas.microsoft.com/office/drawing/2014/main" id="{ADB18F73-5467-3EA9-604F-61DBE5F556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05728" y="2405636"/>
            <a:ext cx="4390307" cy="813349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2 7">
            <a:extLst>
              <a:ext uri="{FF2B5EF4-FFF2-40B4-BE49-F238E27FC236}">
                <a16:creationId xmlns:a16="http://schemas.microsoft.com/office/drawing/2014/main" id="{A036E885-2CD0-7E3C-27D1-1A2BEAD300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546" y="1360449"/>
            <a:ext cx="1234069" cy="822064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933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79A4C-7B87-C07B-791D-D8DFF179F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D34FFA88-DD7E-06F0-9936-8CFA52B0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6AAA73-1055-9BED-7762-E2A2E3C0DDA3}"/>
              </a:ext>
            </a:extLst>
          </p:cNvPr>
          <p:cNvSpPr txBox="1"/>
          <p:nvPr/>
        </p:nvSpPr>
        <p:spPr>
          <a:xfrm>
            <a:off x="921408" y="980141"/>
            <a:ext cx="243287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ABBONAMENTO BASE</a:t>
            </a: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ANTEPRIMA BANDO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8A6C73-C724-CA9D-86C8-AAF187FC6DD5}"/>
              </a:ext>
            </a:extLst>
          </p:cNvPr>
          <p:cNvSpPr txBox="1"/>
          <p:nvPr/>
        </p:nvSpPr>
        <p:spPr>
          <a:xfrm>
            <a:off x="5596124" y="980141"/>
            <a:ext cx="262646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ABBONAMENTO PREMIUM</a:t>
            </a:r>
          </a:p>
          <a:p>
            <a:pPr algn="ctr"/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SCHEDA COMPLETA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3BB71B8-1C8F-D713-E30A-066551AA7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78" y="1836457"/>
            <a:ext cx="4070243" cy="2839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411B890-79C5-66F1-D374-E65DC5584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79" y="2001378"/>
            <a:ext cx="4070243" cy="12829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607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1835B84-90BC-FE3D-E778-D7C91B6D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899" y="706886"/>
            <a:ext cx="3725772" cy="4082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B6F683A-9AFE-DD4D-15F4-FA1B0013D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02267D-0311-1C99-DD71-A1F19BCA0614}"/>
              </a:ext>
            </a:extLst>
          </p:cNvPr>
          <p:cNvSpPr txBox="1"/>
          <p:nvPr/>
        </p:nvSpPr>
        <p:spPr>
          <a:xfrm>
            <a:off x="375966" y="933872"/>
            <a:ext cx="2810787" cy="1338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il Portale bandi Simatica non perderai nessuna agevolazione!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 invieremo una mail automatica per ogni bando caricato in linea con le caratteristiche della tua azienda!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100" dirty="0"/>
          </a:p>
        </p:txBody>
      </p:sp>
      <p:cxnSp>
        <p:nvCxnSpPr>
          <p:cNvPr id="3" name="Connettore 2 7">
            <a:extLst>
              <a:ext uri="{FF2B5EF4-FFF2-40B4-BE49-F238E27FC236}">
                <a16:creationId xmlns:a16="http://schemas.microsoft.com/office/drawing/2014/main" id="{CA123249-EEDC-CE17-58DD-4FE15FC08B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3513" y="1815150"/>
            <a:ext cx="1348487" cy="32334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A32349-131D-DD94-63B6-5C555039888C}"/>
              </a:ext>
            </a:extLst>
          </p:cNvPr>
          <p:cNvSpPr txBox="1"/>
          <p:nvPr/>
        </p:nvSpPr>
        <p:spPr>
          <a:xfrm>
            <a:off x="375965" y="2819537"/>
            <a:ext cx="2810787" cy="907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Dalla mail potrai inoltre accedere ai dettagli del bando o richiedere una consulenza al team di Simatica!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1100" dirty="0"/>
          </a:p>
        </p:txBody>
      </p:sp>
      <p:cxnSp>
        <p:nvCxnSpPr>
          <p:cNvPr id="9" name="Connettore 2 7">
            <a:extLst>
              <a:ext uri="{FF2B5EF4-FFF2-40B4-BE49-F238E27FC236}">
                <a16:creationId xmlns:a16="http://schemas.microsoft.com/office/drawing/2014/main" id="{43DF97BB-7341-164C-2A95-1B277CABC6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3512" y="3223227"/>
            <a:ext cx="2426661" cy="15800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ttore 2 7">
            <a:extLst>
              <a:ext uri="{FF2B5EF4-FFF2-40B4-BE49-F238E27FC236}">
                <a16:creationId xmlns:a16="http://schemas.microsoft.com/office/drawing/2014/main" id="{3383C151-C018-9DCD-8A8C-301436B967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3512" y="3498457"/>
            <a:ext cx="2733738" cy="766468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207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6"/>
          <p:cNvSpPr txBox="1">
            <a:spLocks noChangeArrowheads="1"/>
          </p:cNvSpPr>
          <p:nvPr/>
        </p:nvSpPr>
        <p:spPr bwMode="auto">
          <a:xfrm>
            <a:off x="4767501" y="3601098"/>
            <a:ext cx="784162" cy="238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altLang="it-IT" sz="953"/>
          </a:p>
        </p:txBody>
      </p:sp>
      <p:sp>
        <p:nvSpPr>
          <p:cNvPr id="13315" name="CasellaDiTesto 7"/>
          <p:cNvSpPr txBox="1">
            <a:spLocks noChangeArrowheads="1"/>
          </p:cNvSpPr>
          <p:nvPr/>
        </p:nvSpPr>
        <p:spPr bwMode="auto">
          <a:xfrm>
            <a:off x="230001" y="800693"/>
            <a:ext cx="445797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Vuoi modificare le impostazioni del tuo profilo? </a:t>
            </a:r>
          </a:p>
          <a:p>
            <a:r>
              <a:rPr lang="it-IT" altLang="it-IT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Dalla tua area riservata clicca sulla voce «profilo»</a:t>
            </a: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7" name="CasellaDiTesto 11"/>
          <p:cNvSpPr txBox="1">
            <a:spLocks noChangeArrowheads="1"/>
          </p:cNvSpPr>
          <p:nvPr/>
        </p:nvSpPr>
        <p:spPr bwMode="auto">
          <a:xfrm>
            <a:off x="5338332" y="1542402"/>
            <a:ext cx="2499382" cy="13469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it-IT" altLang="it-IT" sz="1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Imposta correttamente la Regione e la Provincia in cui ha sede la tua attività, il settore in cui opera e la tipologia di impresa per ricevere esclusivamente le informazioni di tuo interesse</a:t>
            </a:r>
          </a:p>
          <a:p>
            <a:pPr>
              <a:buFontTx/>
              <a:buChar char="-"/>
            </a:pPr>
            <a:endParaRPr lang="it-IT" altLang="it-IT" sz="953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3C6A8C-1440-AB0E-6E16-05849584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" y="150722"/>
            <a:ext cx="1159907" cy="3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817E58B-A49F-6BF7-6AC4-50D27F5C5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5" y="1744901"/>
            <a:ext cx="2731331" cy="2951796"/>
          </a:xfrm>
          <a:prstGeom prst="rect">
            <a:avLst/>
          </a:prstGeom>
        </p:spPr>
      </p:pic>
      <p:cxnSp>
        <p:nvCxnSpPr>
          <p:cNvPr id="13323" name="Connettore 2 16"/>
          <p:cNvCxnSpPr>
            <a:cxnSpLocks noChangeShapeType="1"/>
          </p:cNvCxnSpPr>
          <p:nvPr/>
        </p:nvCxnSpPr>
        <p:spPr bwMode="auto">
          <a:xfrm flipH="1">
            <a:off x="2671950" y="1631690"/>
            <a:ext cx="1133719" cy="94006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Ovale 17"/>
          <p:cNvSpPr>
            <a:spLocks noChangeArrowheads="1"/>
          </p:cNvSpPr>
          <p:nvPr/>
        </p:nvSpPr>
        <p:spPr bwMode="auto">
          <a:xfrm>
            <a:off x="1551968" y="2653636"/>
            <a:ext cx="973675" cy="423934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 sz="953" dirty="0">
              <a:solidFill>
                <a:srgbClr val="2DAF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83174"/>
      </p:ext>
    </p:extLst>
  </p:cSld>
  <p:clrMapOvr>
    <a:masterClrMapping/>
  </p:clrMapOvr>
  <p:transition spd="med" advTm="10281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t" dirty="0"/>
              <a:t>GLI ABBONAMENTI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1372550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f16051-9202-4093-9c57-5ec494a10a46" xsi:nil="true"/>
    <lcf76f155ced4ddcb4097134ff3c332f xmlns="2bc2e103-8059-4018-bf85-b1d967f4495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B80482718824E87C019D0F363257B" ma:contentTypeVersion="18" ma:contentTypeDescription="Creare un nuovo documento." ma:contentTypeScope="" ma:versionID="3c0f9a44c70617f642013c7583923ab7">
  <xsd:schema xmlns:xsd="http://www.w3.org/2001/XMLSchema" xmlns:xs="http://www.w3.org/2001/XMLSchema" xmlns:p="http://schemas.microsoft.com/office/2006/metadata/properties" xmlns:ns2="2bc2e103-8059-4018-bf85-b1d967f44954" xmlns:ns3="1af16051-9202-4093-9c57-5ec494a10a46" targetNamespace="http://schemas.microsoft.com/office/2006/metadata/properties" ma:root="true" ma:fieldsID="888464b2e0e5bc92d55b212ad648253a" ns2:_="" ns3:_="">
    <xsd:import namespace="2bc2e103-8059-4018-bf85-b1d967f44954"/>
    <xsd:import namespace="1af16051-9202-4093-9c57-5ec494a10a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2e103-8059-4018-bf85-b1d967f44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8036882b-a96a-4d8c-a524-24bfe6c353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16051-9202-4093-9c57-5ec494a10a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2aeaa4f-c0b3-44aa-8f34-1bb769963616}" ma:internalName="TaxCatchAll" ma:showField="CatchAllData" ma:web="1af16051-9202-4093-9c57-5ec494a10a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CE8F37-A452-4084-B85E-45C5EF62B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92DDD-0F9F-4FBD-A27A-1066D45BA3A9}">
  <ds:schemaRefs>
    <ds:schemaRef ds:uri="http://schemas.microsoft.com/office/2006/metadata/properties"/>
    <ds:schemaRef ds:uri="http://schemas.microsoft.com/office/infopath/2007/PartnerControls"/>
    <ds:schemaRef ds:uri="1af16051-9202-4093-9c57-5ec494a10a46"/>
    <ds:schemaRef ds:uri="2bc2e103-8059-4018-bf85-b1d967f44954"/>
  </ds:schemaRefs>
</ds:datastoreItem>
</file>

<file path=customXml/itemProps3.xml><?xml version="1.0" encoding="utf-8"?>
<ds:datastoreItem xmlns:ds="http://schemas.openxmlformats.org/officeDocument/2006/customXml" ds:itemID="{814E78E9-77C7-44CE-892E-24F3854E4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2e103-8059-4018-bf85-b1d967f44954"/>
    <ds:schemaRef ds:uri="1af16051-9202-4093-9c57-5ec494a10a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419</Words>
  <Application>Microsoft Office PowerPoint</Application>
  <PresentationFormat>Presentazione su schermo (16:9)</PresentationFormat>
  <Paragraphs>65</Paragraphs>
  <Slides>16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Beach Day</vt:lpstr>
      <vt:lpstr>Presentazione standard di PowerPoint</vt:lpstr>
      <vt:lpstr>Presentazione standard di PowerPoint</vt:lpstr>
      <vt:lpstr>COME RICERCARE I BANDI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ABBONAMENTI</vt:lpstr>
      <vt:lpstr>Abbonamento base</vt:lpstr>
      <vt:lpstr>Abbonamento premium</vt:lpstr>
      <vt:lpstr>Come registrarsi al portale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</dc:creator>
  <cp:lastModifiedBy>Marta Mischiatti</cp:lastModifiedBy>
  <cp:revision>65</cp:revision>
  <dcterms:modified xsi:type="dcterms:W3CDTF">2026-05-11T13:16:49Z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0x010100369B80482718824E87C019D0F363257B</vt:lpwstr>
  </property>
  <property fmtid="{D5CDD505-2E9C-101B-9397-08002B2CF9AE}" pid="3" name="MediaServiceImageTags">
    <vt:lpwstr/>
  </property>
</Properties>
</file>